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775D748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E18FE-0D6F-44B2-8141-097DEFDDD8FA}" v="30" dt="2025-05-27T12:17:57.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p:scale>
          <a:sx n="50" d="100"/>
          <a:sy n="50" d="100"/>
        </p:scale>
        <p:origin x="-5832" y="-28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comments/modernComment_100_775D7481.xml><?xml version="1.0" encoding="utf-8"?>
<p188:cmLst xmlns:a="http://schemas.openxmlformats.org/drawingml/2006/main" xmlns:r="http://schemas.openxmlformats.org/officeDocument/2006/relationships" xmlns:p188="http://schemas.microsoft.com/office/powerpoint/2018/8/main">
  <p188:cm id="{4B67A29A-1772-E944-B132-AE0E1651D728}" authorId="{E2684BD8-D7E4-5C95-D08E-C50970774228}" created="2025-05-22T09:27:40.67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1" len="61">
        <ac:context len="419" hash="1137266362"/>
      </ac:txMk>
    </ac:txMkLst>
    <p188:pos x="14135386" y="2217176"/>
    <p188:replyLst>
      <p188:reply id="{5FBAAC6A-9BA6-43B8-B85A-B1FA4A140989}" authorId="{29A23C3F-F83F-77F3-DB46-E3A4DB2A16B7}" created="2025-05-23T00:53:18.707">
        <p188:txBody>
          <a:bodyPr/>
          <a:lstStyle/>
          <a:p>
            <a:r>
              <a:rPr lang="en-US"/>
              <a:t>Just to explain my thinking here, I am thinking that winter for each lake will generally be lower compared to other seasons, with more severe winters showing even more depressed levels of activity. Then I was theorizing that oligotrophic lakes would already be subjected to low nutrient conditions and relatively lower temperatures (since Lake Erie and Ontario are shallower in respect to Superior or Huron), so the bacterial communities may already be resilient to depleted nutrients and cold waters. I think the communities themselves change more drastically in response to seasonal conditions, rather than the reproductive and metabolic activities. In contrast, eutrophic lakes and their bacterial communities may not be as resilient to changes in nutrient concentration, DOM concentration, and DOM quality.</a:t>
            </a:r>
          </a:p>
        </p188:txBody>
      </p188:reply>
    </p188:replyLst>
    <p188:txBody>
      <a:bodyPr/>
      <a:lstStyle/>
      <a:p>
        <a:r>
          <a:rPr lang="en-US"/>
          <a:t>This needs to be more specific. Vary how?</a:t>
        </a:r>
      </a:p>
    </p188:txBody>
  </p188:cm>
  <p188:cm id="{D86C7F3B-906B-9E45-8093-F54CA1BF89FA}" authorId="{E2684BD8-D7E4-5C95-D08E-C50970774228}" created="2025-05-22T09:29:48.08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19" hash="1137266362"/>
      </ac:txMk>
    </ac:txMkLst>
    <p188:pos x="8714300" y="3229547"/>
    <p188:replyLst>
      <p188:reply id="{02D96B23-4A78-4D96-B28C-95DB19CB85BD}" authorId="{29A23C3F-F83F-77F3-DB46-E3A4DB2A16B7}" created="2025-05-22T22:31:21.625">
        <p188:txBody>
          <a:bodyPr/>
          <a:lstStyle/>
          <a:p>
            <a:r>
              <a:rPr lang="en-US"/>
              <a:t>Changed would to will. Also I was wondering, I have data on Chla concentration but not NPP (I used data that was uploaded into the MISG Google Drive), should I remove primary production?</a:t>
            </a:r>
          </a:p>
        </p188:txBody>
      </p188:reply>
    </p188:replyLst>
    <p188:txBody>
      <a:bodyPr/>
      <a:lstStyle/>
      <a:p>
        <a:r>
          <a:rPr lang="en-US"/>
          <a:t>It would be better to hypothesize a specific relationship. However, you could talk me into this being ok. Don’t use “would” in your hypotheses - it implies that there should also be an “if” - that is x would be true if y occurs, which is not what you are saying. You’re just hypothesizing that activity is modulated by…
Same goes for first hypothesis.</a:t>
        </a:r>
      </a:p>
    </p188:txBody>
  </p188:cm>
  <p188:cm id="{5D2F8C91-B14E-444A-A1F0-9A7AF50683B8}" authorId="{E2684BD8-D7E4-5C95-D08E-C50970774228}" created="2025-05-22T09:30:28.937">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19" hash="1137266362"/>
      </ac:txMk>
    </ac:txMkLst>
    <p188:pos x="11686100" y="5221633"/>
    <p188:replyLst>
      <p188:reply id="{9C7311D3-C355-4A24-B1B6-74A3AE5E1B6E}" authorId="{29A23C3F-F83F-77F3-DB46-E3A4DB2A16B7}" created="2025-05-22T22:29:21.458">
        <p188:txBody>
          <a:bodyPr/>
          <a:lstStyle/>
          <a:p>
            <a:r>
              <a:rPr lang="en-US"/>
              <a:t>Fixed this</a:t>
            </a:r>
          </a:p>
        </p188:txBody>
      </p188:reply>
    </p188:replyLst>
    <p188:txBody>
      <a:bodyPr/>
      <a:lstStyle/>
      <a:p>
        <a:r>
          <a:rPr lang="en-US"/>
          <a:t>Change to “quality and”. You don’t need the extra words and comma .</a:t>
        </a:r>
      </a:p>
    </p188:txBody>
  </p188:cm>
  <p188:cm id="{656605F0-B7C1-EE47-8D72-A8EEC2EA6AE0}" authorId="{E2684BD8-D7E4-5C95-D08E-C50970774228}" created="2025-05-22T09:31:01.836">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107" len="20">
        <ac:context len="304" hash="3899508847"/>
      </ac:txMk>
    </ac:txMkLst>
    <p188:pos x="4860758" y="4223084"/>
    <p188:replyLst>
      <p188:reply id="{EF18C783-9BBA-48BE-A2C2-768B441A6E8E}" authorId="{29A23C3F-F83F-77F3-DB46-E3A4DB2A16B7}" created="2025-05-23T00:41:22.668">
        <p188:txBody>
          <a:bodyPr/>
          <a:lstStyle/>
          <a:p>
            <a:r>
              <a:rPr lang="en-US"/>
              <a:t>Added “Dissolved”.</a:t>
            </a:r>
          </a:p>
        </p188:txBody>
      </p188:reply>
    </p188:replyLst>
    <p188:txBody>
      <a:bodyPr/>
      <a:lstStyle/>
      <a:p>
        <a:r>
          <a:rPr lang="en-US"/>
          <a:t>What kind of OM? Dissolved? Particulate? Total? Be specific.</a:t>
        </a:r>
      </a:p>
    </p188:txBody>
  </p188:cm>
  <p188:cm id="{8714ABF2-95CB-3B4D-BA1B-D5A11D8A8A81}" authorId="{E2684BD8-D7E4-5C95-D08E-C50970774228}" created="2025-05-22T09:31:16.802">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53" len="34">
        <ac:context len="304" hash="3899508847"/>
      </ac:txMk>
    </ac:txMkLst>
    <p188:pos x="13678187" y="6247827"/>
    <p188:replyLst>
      <p188:reply id="{28579BC3-CD75-4866-B91E-00F1CF9A5488}" authorId="{29A23C3F-F83F-77F3-DB46-E3A4DB2A16B7}" created="2025-05-23T00:43:06.916">
        <p188:txBody>
          <a:bodyPr/>
          <a:lstStyle/>
          <a:p>
            <a:r>
              <a:rPr lang="en-US"/>
              <a:t>I put dissolved since I am assuming the nutrient data that Nicole has generated (Nox, NH4, and P) are from the dissolved nutrients mentioned in the Winter Grab protocol.</a:t>
            </a:r>
          </a:p>
        </p188:txBody>
      </p188:reply>
    </p188:replyLst>
    <p188:txBody>
      <a:bodyPr/>
      <a:lstStyle/>
      <a:p>
        <a:r>
          <a:rPr lang="en-US"/>
          <a:t>Same as above - what kind? </a:t>
        </a:r>
      </a:p>
    </p188:txBody>
  </p188:cm>
  <p188:cm id="{341042D4-7599-354E-8CB6-18C0E51A0437}" authorId="{E2684BD8-D7E4-5C95-D08E-C50970774228}" created="2025-05-22T09:32:01.966">
    <ac:txMkLst xmlns:ac="http://schemas.microsoft.com/office/drawing/2013/main/command">
      <pc:docMk xmlns:pc="http://schemas.microsoft.com/office/powerpoint/2013/main/command"/>
      <pc:sldMk xmlns:pc="http://schemas.microsoft.com/office/powerpoint/2013/main/command" cId="2002613377" sldId="256"/>
      <ac:spMk id="21" creationId="{0658F4CA-6F8E-70EA-CDA8-99A67A087359}"/>
      <ac:txMk cp="8" len="31">
        <ac:context len="167" hash="2606508162"/>
      </ac:txMk>
    </ac:txMkLst>
    <p188:pos x="10132308" y="1202948"/>
    <p188:replyLst>
      <p188:reply id="{77BA3EFD-0359-4FFC-AFE1-5581B7379DD1}" authorId="{29A23C3F-F83F-77F3-DB46-E3A4DB2A16B7}" created="2025-05-23T00:54:25.229">
        <p188:txBody>
          <a:bodyPr/>
          <a:lstStyle/>
          <a:p>
            <a:r>
              <a:rPr lang="en-US"/>
              <a:t>Is this better?</a:t>
            </a:r>
          </a:p>
        </p188:txBody>
      </p188:reply>
    </p188:replyLst>
    <p188:txBody>
      <a:bodyPr/>
      <a:lstStyle/>
      <a:p>
        <a:r>
          <a:rPr lang="en-US"/>
          <a:t>You should make this phrasing less convoluted.</a:t>
        </a:r>
      </a:p>
    </p188:txBody>
  </p188:cm>
  <p188:cm id="{354515EF-7C70-BC42-A77C-9BA9017A5F64}" authorId="{E2684BD8-D7E4-5C95-D08E-C50970774228}" created="2025-05-22T09:37:19.901">
    <ac:txMkLst xmlns:ac="http://schemas.microsoft.com/office/drawing/2013/main/command">
      <pc:docMk xmlns:pc="http://schemas.microsoft.com/office/powerpoint/2013/main/command"/>
      <pc:sldMk xmlns:pc="http://schemas.microsoft.com/office/powerpoint/2013/main/command" cId="2002613377" sldId="256"/>
      <ac:spMk id="23" creationId="{50B10A2C-EF73-A042-AC9A-ADD52B248016}"/>
      <ac:txMk cp="323">
        <ac:context len="324" hash="3144812643"/>
      </ac:txMk>
    </ac:txMkLst>
    <p188:pos x="12487779" y="1589899"/>
    <p188:txBody>
      <a:bodyPr/>
      <a:lstStyle/>
      <a:p>
        <a:r>
          <a:rPr lang="en-US"/>
          <a:t>Need to say what test you used for this, not just give a p value. It is also not clear what you were trying to predict, because what is plotted here is a relationship between leu and tdr, not a ratio. I know you were trying to model the ratio, but you’ve skipped providing info here that someone else would need to understand.
Should provide info on the relationship between leu and tdr for each plot - linear regression? Something? You’d probably need a type II regression, as there is not clearly a predictor variable.
Check proper way to write p value.</a:t>
        </a:r>
      </a:p>
    </p188:txBody>
  </p188:cm>
  <p188:cm id="{0C1F8D4B-7016-0A43-AE81-13BD2C552718}" authorId="{E2684BD8-D7E4-5C95-D08E-C50970774228}" created="2025-05-22T09:37:52.916">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558840" y="717885"/>
    <p188:replyLst>
      <p188:reply id="{092C87BA-AD4C-4D1F-BEA9-F711F908A30B}" authorId="{29A23C3F-F83F-77F3-DB46-E3A4DB2A16B7}" created="2025-05-27T05:05:51.380">
        <p188:txBody>
          <a:bodyPr/>
          <a:lstStyle/>
          <a:p>
            <a:r>
              <a:rPr lang="en-US"/>
              <a:t>Specified Dissolved organic matter</a:t>
            </a:r>
          </a:p>
        </p188:txBody>
      </p188:reply>
    </p188:replyLst>
    <p188:txBody>
      <a:bodyPr/>
      <a:lstStyle/>
      <a:p>
        <a:r>
          <a:rPr lang="en-US"/>
          <a:t>What kind of carbon? Inorganic, organic, dissolved, particulate, total, etc. need to be clear.</a:t>
        </a:r>
      </a:p>
    </p188:txBody>
  </p188:cm>
  <p188:cm id="{9363B3CC-55BC-0245-89C8-EDE8D6D2E50C}" authorId="{E2684BD8-D7E4-5C95-D08E-C50970774228}" created="2025-05-22T09:38:08.18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21167" y="716034"/>
    <p188:replyLst>
      <p188:reply id="{C3276E1E-7245-4341-BB08-C545291C7E84}" authorId="{29A23C3F-F83F-77F3-DB46-E3A4DB2A16B7}" created="2025-05-22T23:33:56.968">
        <p188:txBody>
          <a:bodyPr/>
          <a:lstStyle/>
          <a:p>
            <a:r>
              <a:rPr lang="en-US"/>
              <a:t>Yes, I referred back to some papers and it is capitalized.</a:t>
            </a:r>
          </a:p>
        </p188:txBody>
      </p188:reply>
    </p188:replyLst>
    <p188:txBody>
      <a:bodyPr/>
      <a:lstStyle/>
      <a:p>
        <a:r>
          <a:rPr lang="en-US"/>
          <a:t>Should be capitalized, no? Check the literature.</a:t>
        </a:r>
      </a:p>
    </p188:txBody>
  </p188:cm>
  <p188:cm id="{12364FE9-27E5-8549-9317-21182B513A06}" authorId="{E2684BD8-D7E4-5C95-D08E-C50970774228}" created="2025-05-22T09:39:29.478">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342" hash="784548053"/>
      </ac:txMk>
    </ac:txMkLst>
    <p188:pos x="1135267" y="716034"/>
    <p188:replyLst>
      <p188:reply id="{0A99D059-2956-4224-B508-B7C82850B607}" authorId="{29A23C3F-F83F-77F3-DB46-E3A4DB2A16B7}" created="2025-05-27T05:05:22.611">
        <p188:txBody>
          <a:bodyPr/>
          <a:lstStyle/>
          <a:p>
            <a:r>
              <a:rPr lang="en-US"/>
              <a:t>Is this better?</a:t>
            </a:r>
          </a:p>
        </p188:txBody>
      </p188:reply>
    </p188:replyLst>
    <p188:txBody>
      <a:bodyPr/>
      <a:lstStyle/>
      <a:p>
        <a:r>
          <a:rPr lang="en-US"/>
          <a:t>Figure captions should describe the figure - the way this is written, it’s more like a method. Think about phrasing and look at how figure captions are phrased in some good papers.</a:t>
        </a:r>
      </a:p>
    </p188:txBody>
  </p188:cm>
  <p188:cm id="{C217ECAA-4CCC-054C-9AF0-E2634AB3B5D9}" authorId="{E2684BD8-D7E4-5C95-D08E-C50970774228}" created="2025-05-22T09:40:39.36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74507" y="960418"/>
    <p188:replyLst>
      <p188:reply id="{A6134679-4CCC-4C70-8287-FE048511794B}" authorId="{29A23C3F-F83F-77F3-DB46-E3A4DB2A16B7}" created="2025-05-27T05:05:05.142">
        <p188:txBody>
          <a:bodyPr/>
          <a:lstStyle/>
          <a:p>
            <a:r>
              <a:rPr lang="en-US"/>
              <a:t>I added in BIX and DOC data</a:t>
            </a:r>
          </a:p>
        </p188:txBody>
      </p188:reply>
    </p188:replyLst>
    <p188:txBody>
      <a:bodyPr/>
      <a:lstStyle/>
      <a:p>
        <a:r>
          <a:rPr lang="en-US"/>
          <a:t>Why choose HIX? Do other metrics give you different patterns or info? What can you conclude from this alone?</a:t>
        </a:r>
      </a:p>
    </p188:txBody>
  </p188:cm>
  <p188:cm id="{0CBA5261-6275-6E4E-956E-85D4B1F73BBB}" authorId="{E2684BD8-D7E4-5C95-D08E-C50970774228}" created="2025-05-22T09:41:26.794">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4030237" y="956193"/>
    <p188:replyLst>
      <p188:reply id="{FFDF8026-DFA1-46CC-90A1-F016CFC3CCD5}" authorId="{29A23C3F-F83F-77F3-DB46-E3A4DB2A16B7}" created="2025-05-23T00:18:29.893">
        <p188:txBody>
          <a:bodyPr/>
          <a:lstStyle/>
          <a:p>
            <a:r>
              <a:rPr lang="en-US"/>
              <a:t>The P values in the caption of figure 2 were for an ANOVA that I had run. I should clarify this. 
</a:t>
            </a:r>
          </a:p>
        </p188:txBody>
      </p188:reply>
    </p188:replyLst>
    <p188:txBody>
      <a:bodyPr/>
      <a:lstStyle/>
      <a:p>
        <a:r>
          <a:rPr lang="en-US"/>
          <a:t>Is this what you’re referring to in the caption on Fig 2? </a:t>
        </a:r>
      </a:p>
    </p188:txBody>
  </p188:cm>
  <p188:cm id="{5F47C09B-8AAE-9847-836A-128559574F94}" authorId="{E2684BD8-D7E4-5C95-D08E-C50970774228}" created="2025-05-22T09:42:05.892">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7792340" y="956193"/>
    <p188:replyLst>
      <p188:reply id="{7F19F8E9-1726-412C-A83B-A4F88CEE2ECC}" authorId="{29A23C3F-F83F-77F3-DB46-E3A4DB2A16B7}" created="2025-05-23T00:14:20.856">
        <p188:txBody>
          <a:bodyPr/>
          <a:lstStyle/>
          <a:p>
            <a:r>
              <a:rPr lang="en-US"/>
              <a:t>Moved this down.</a:t>
            </a:r>
          </a:p>
        </p188:txBody>
      </p188:reply>
    </p188:replyLst>
    <p188:txBody>
      <a:bodyPr/>
      <a:lstStyle/>
      <a:p>
        <a:r>
          <a:rPr lang="en-US"/>
          <a:t>Show this with Fig 2, not interrupted by DOM data.</a:t>
        </a:r>
      </a:p>
    </p188:txBody>
  </p188:cm>
  <p188:cm id="{D03A07D3-87FF-5044-A161-90E6A815A347}" authorId="{E2684BD8-D7E4-5C95-D08E-C50970774228}" created="2025-05-22T09:42:35.807">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609459" y="963902"/>
    <p188:replyLst>
      <p188:reply id="{B4070254-25C7-4B72-9A88-FC23D944A6FF}" authorId="{29A23C3F-F83F-77F3-DB46-E3A4DB2A16B7}" created="2025-05-23T00:14:09.525">
        <p188:txBody>
          <a:bodyPr/>
          <a:lstStyle/>
          <a:p>
            <a:r>
              <a:rPr lang="en-US"/>
              <a:t>I can do BIX as well. I do not have DOC data for winter 2025, so I was trying to find parameters that spanned the entire sampling effort. I will add an additional plot with whatever DOC data that I have.</a:t>
            </a:r>
          </a:p>
        </p188:txBody>
      </p188:reply>
    </p188:replyLst>
    <p188:txBody>
      <a:bodyPr/>
      <a:lstStyle/>
      <a:p>
        <a:r>
          <a:rPr lang="en-US"/>
          <a:t>Is this metric only giving you info on carbon? What is the difference between DOM and “carbon”?</a:t>
        </a:r>
      </a:p>
    </p188:txBody>
  </p188:cm>
  <p188:cm id="{9E9CDF45-641A-A94F-B07A-9B27CAC0E0AF}" authorId="{E2684BD8-D7E4-5C95-D08E-C50970774228}" created="2025-05-22T09:43:02.84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04">
        <ac:context len="321" hash="3389395931"/>
      </ac:txMk>
    </ac:txMkLst>
    <p188:replyLst>
      <p188:reply id="{6626287C-523D-442E-B646-EA0652100AAF}" authorId="{29A23C3F-F83F-77F3-DB46-E3A4DB2A16B7}" created="2025-05-23T00:11:08.534">
        <p188:txBody>
          <a:bodyPr/>
          <a:lstStyle/>
          <a:p>
            <a:r>
              <a:rPr lang="en-US"/>
              <a:t>Funny Connor writing. I removed this. </a:t>
            </a:r>
          </a:p>
        </p188:txBody>
      </p188:reply>
    </p188:replyLst>
    <p188:txBody>
      <a:bodyPr/>
      <a:lstStyle/>
      <a:p>
        <a:r>
          <a:rPr lang="en-US"/>
          <a:t>? </a:t>
        </a:r>
      </a:p>
    </p188:txBody>
  </p188:cm>
  <p188:cm id="{51A08A9F-2B87-7C42-A372-05A24D992EA3}" authorId="{E2684BD8-D7E4-5C95-D08E-C50970774228}" created="2025-05-22T09:44:16.337">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40" len="63">
        <ac:context len="321" hash="3389395931"/>
      </ac:txMk>
    </ac:txMkLst>
    <p188:replyLst>
      <p188:reply id="{5B031D4B-F737-496F-BEC4-C3878182646C}" authorId="{29A23C3F-F83F-77F3-DB46-E3A4DB2A16B7}" created="2025-05-23T00:09:36.368">
        <p188:txBody>
          <a:bodyPr/>
          <a:lstStyle/>
          <a:p>
            <a:r>
              <a:rPr lang="en-US"/>
              <a:t>Typo. I meant to write predictor.</a:t>
            </a:r>
          </a:p>
        </p188:txBody>
      </p188:reply>
    </p188:replyLst>
    <p188:txBody>
      <a:bodyPr/>
      <a:lstStyle/>
      <a:p>
        <a:r>
          <a:rPr lang="en-US"/>
          <a:t>I’m not following. Usually you would choose the response variable and do model selection for predictors.</a:t>
        </a:r>
      </a:p>
    </p188:txBody>
  </p188:cm>
  <p188:cm id="{F501CCF0-9769-AF41-9DE3-FFFDABD3408D}" authorId="{E2684BD8-D7E4-5C95-D08E-C50970774228}" created="2025-05-22T09:45:48.483">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56" len="36">
        <ac:context len="321" hash="3389395931"/>
      </ac:txMk>
    </ac:txMkLst>
    <p188:replyLst>
      <p188:reply id="{1AAD49AC-2573-438C-B49B-4773AE8F37C2}" authorId="{29A23C3F-F83F-77F3-DB46-E3A4DB2A16B7}" created="2025-05-22T23:17:41.233">
        <p188:txBody>
          <a:bodyPr/>
          <a:lstStyle/>
          <a:p>
            <a:r>
              <a:rPr lang="en-US"/>
              <a:t>Added “linear regression”.</a:t>
            </a:r>
          </a:p>
        </p188:txBody>
      </p188:reply>
    </p188:replyLst>
    <p188:txBody>
      <a:bodyPr/>
      <a:lstStyle/>
      <a:p>
        <a:r>
          <a:rPr lang="en-US"/>
          <a:t>What kind of univariate models</a:t>
        </a:r>
      </a:p>
    </p188:txBody>
  </p188:cm>
  <p188:cm id="{DCC52F96-A2B5-2D4F-B7F8-76CC70AA3123}" authorId="{E2684BD8-D7E4-5C95-D08E-C50970774228}" created="2025-05-22T09:46:23.582">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206">
        <ac:context len="321" hash="3389395931"/>
      </ac:txMk>
    </ac:txMkLst>
    <p188:replyLst>
      <p188:reply id="{28523AC5-77B9-4FBC-9927-4F52900032A2}" authorId="{29A23C3F-F83F-77F3-DB46-E3A4DB2A16B7}" created="2025-05-22T23:17:02.220">
        <p188:txBody>
          <a:bodyPr/>
          <a:lstStyle/>
          <a:p>
            <a:r>
              <a:rPr lang="en-US"/>
              <a:t>Sounds good, I was unsure of this when writing.</a:t>
            </a:r>
          </a:p>
        </p188:txBody>
      </p188:reply>
    </p188:replyLst>
    <p188:txBody>
      <a:bodyPr/>
      <a:lstStyle/>
      <a:p>
        <a:r>
          <a:rPr lang="en-US"/>
          <a:t>I do not think you can capitalize this even at the beginning of a sentence. </a:t>
        </a:r>
      </a:p>
    </p188:txBody>
  </p188:cm>
  <p188:cm id="{1753FAD5-6643-2941-90CB-3BBC42393487}" authorId="{E2684BD8-D7E4-5C95-D08E-C50970774228}" created="2025-05-22T09:59:59.3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195" len="1">
        <ac:context len="1621" hash="1205089626"/>
      </ac:txMk>
    </ac:txMkLst>
    <p188:pos x="4672053" y="1403229"/>
    <p188:txBody>
      <a:bodyPr/>
      <a:lstStyle/>
      <a:p>
        <a:r>
          <a:rPr lang="en-US"/>
          <a:t>And lab work</a:t>
        </a:r>
      </a:p>
    </p188:txBody>
    <p188:extLst>
      <p:ext xmlns:p="http://schemas.openxmlformats.org/presentationml/2006/main" uri="{57CB4572-C831-44C2-8A1C-0ADB6CCDFE69}">
        <p223:reactions xmlns:p223="http://schemas.microsoft.com/office/powerpoint/2022/03/main">
          <p223:rxn type="👍">
            <p223:instance time="2025-05-27T05:03:37.329" authorId="{29A23C3F-F83F-77F3-DB46-E3A4DB2A16B7}"/>
          </p223:rxn>
        </p223:reactions>
      </p:ext>
    </p188:extLst>
  </p188:cm>
  <p188:cm id="{34CA870C-1480-614F-9BB8-28EA19AB29F0}" authorId="{E2684BD8-D7E4-5C95-D08E-C50970774228}" created="2025-05-22T10:00:13.1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418" len="2">
        <ac:context len="1621" hash="1205089626"/>
      </ac:txMk>
    </ac:txMkLst>
    <p188:pos x="2034871" y="1946568"/>
    <p188:txBody>
      <a:bodyPr/>
      <a:lstStyle/>
      <a:p>
        <a:r>
          <a:rPr lang="en-US"/>
          <a:t>And analysis</a:t>
        </a:r>
      </a:p>
    </p188:txBody>
    <p188:extLst>
      <p:ext xmlns:p="http://schemas.openxmlformats.org/presentationml/2006/main" uri="{57CB4572-C831-44C2-8A1C-0ADB6CCDFE69}">
        <p223:reactions xmlns:p223="http://schemas.microsoft.com/office/powerpoint/2022/03/main">
          <p223:rxn type="👍">
            <p223:instance time="2025-05-27T05:03:37.964" authorId="{29A23C3F-F83F-77F3-DB46-E3A4DB2A16B7}"/>
          </p223:rxn>
        </p223:reactions>
      </p:ext>
    </p188:extLst>
  </p188:cm>
  <p188:cm id="{2912D7E7-0F4F-4D07-A5BC-B2D89C11A5BA}" authorId="{29A23C3F-F83F-77F3-DB46-E3A4DB2A16B7}" created="2025-05-27T12:48:33.413">
    <pc:sldMkLst xmlns:pc="http://schemas.microsoft.com/office/powerpoint/2013/main/command">
      <pc:docMk/>
      <pc:sldMk cId="2002613377" sldId="256"/>
    </pc:sldMkLst>
    <p188:txBody>
      <a:bodyPr/>
      <a:lstStyle/>
      <a:p>
        <a:r>
          <a:rPr lang="en-US"/>
          <a:t>I looked into type II linear regressions and was a little confused. From what I understand, the numbers that I am reporting only show the relationship between the two parameters and does not treat either as predictor or response. It assumes that both parameters are random and have error associated in measurement that the researcher could not control. I figured the SMA would be best since it uses the ratio of the standard deviations to scale the slope. I log transformed the data, because I the data did not appear to be linear and I was worried about the normality. The data was homoscedastic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5/26/2025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5/26/2025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73/pnas.2114840118" TargetMode="External"/><Relationship Id="rId3" Type="http://schemas.microsoft.com/office/2018/10/relationships/comments" Target="../comments/modernComment_100_775D7481.xml"/><Relationship Id="rId7" Type="http://schemas.openxmlformats.org/officeDocument/2006/relationships/hyperlink" Target="https://doi.org/10.1029/2021JG00624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tiff"/><Relationship Id="rId5" Type="http://schemas.openxmlformats.org/officeDocument/2006/relationships/image" Target="../media/image2.jpg"/><Relationship Id="rId10" Type="http://schemas.openxmlformats.org/officeDocument/2006/relationships/image" Target="../media/image5.tiff"/><Relationship Id="rId4" Type="http://schemas.openxmlformats.org/officeDocument/2006/relationships/image" Target="../media/image1.png"/><Relationship Id="rId9"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3000">
              <a:schemeClr val="bg1"/>
            </a:gs>
            <a:gs pos="96330">
              <a:schemeClr val="accent1">
                <a:lumMod val="75000"/>
              </a:schemeClr>
            </a:gs>
            <a:gs pos="82000">
              <a:schemeClr val="accent1">
                <a:lumMod val="45000"/>
                <a:lumOff val="55000"/>
              </a:schemeClr>
            </a:gs>
            <a:gs pos="60000">
              <a:schemeClr val="accent1">
                <a:lumMod val="45000"/>
                <a:lumOff val="55000"/>
              </a:schemeClr>
            </a:gs>
            <a:gs pos="33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0"/>
            <a:ext cx="43891200" cy="56789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community dynamics and organic matter in 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6" name="Picture 5" descr="A black text on a black background&#10;&#10;AI-generated content may be incorrect.">
            <a:extLst>
              <a:ext uri="{FF2B5EF4-FFF2-40B4-BE49-F238E27FC236}">
                <a16:creationId xmlns:a16="http://schemas.microsoft.com/office/drawing/2014/main" id="{FBDA2BB4-2A54-DE8F-87EF-6B7FA4FBE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43" y="3356167"/>
            <a:ext cx="5823284" cy="1927763"/>
          </a:xfrm>
          <a:prstGeom prst="rect">
            <a:avLst/>
          </a:prstGeom>
        </p:spPr>
      </p:pic>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5">
            <a:extLst>
              <a:ext uri="{28A0092B-C50C-407E-A947-70E740481C1C}">
                <a14:useLocalDpi xmlns:a14="http://schemas.microsoft.com/office/drawing/2010/main" val="0"/>
              </a:ext>
            </a:extLst>
          </a:blip>
          <a:srcRect t="18533"/>
          <a:stretch/>
        </p:blipFill>
        <p:spPr>
          <a:xfrm>
            <a:off x="38067917" y="3356167"/>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5678906"/>
            <a:ext cx="14732667" cy="9458824"/>
          </a:xfrm>
          <a:prstGeom prst="rect">
            <a:avLst/>
          </a:prstGeom>
          <a:solidFill>
            <a:schemeClr val="bg1"/>
          </a:solidFill>
          <a:ln>
            <a:noFill/>
          </a:ln>
          <a:effectLst>
            <a:softEdge rad="63500"/>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5354299"/>
            <a:ext cx="14732667" cy="8362009"/>
          </a:xfrm>
          <a:prstGeom prst="rect">
            <a:avLst/>
          </a:prstGeom>
          <a:solidFill>
            <a:schemeClr val="bg1"/>
          </a:solidFill>
          <a:ln>
            <a:noFill/>
          </a:ln>
          <a:effectLst>
            <a:softEdge rad="63500"/>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000" dirty="0"/>
              <a:t>Microbial activity across years, lakes, and seasons will vary, with a depressed level of activity in winter, marked by a relative decrease in bacterial production.</a:t>
            </a:r>
          </a:p>
          <a:p>
            <a:pPr marL="857250" indent="-857250">
              <a:lnSpc>
                <a:spcPct val="150000"/>
              </a:lnSpc>
              <a:buFont typeface="Arial" panose="020B0604020202020204" pitchFamily="34" charset="0"/>
              <a:buChar char="•"/>
            </a:pPr>
            <a:r>
              <a:rPr lang="en-US" sz="4000" dirty="0"/>
              <a:t>Dissolved organic carbon (DOC) and organic matter will vary between seasons and between lakes.</a:t>
            </a:r>
          </a:p>
          <a:p>
            <a:pPr marL="857250" indent="-857250">
              <a:lnSpc>
                <a:spcPct val="150000"/>
              </a:lnSpc>
              <a:buFont typeface="Arial" panose="020B0604020202020204" pitchFamily="34" charset="0"/>
              <a:buChar char="•"/>
            </a:pPr>
            <a:r>
              <a:rPr lang="en-US" sz="4000" dirty="0"/>
              <a:t>Nutrient availability and DOC concentration will have a negative relationship with microbial activity, marked by a trend towards bacterial growth.</a:t>
            </a:r>
          </a:p>
          <a:p>
            <a:pPr marL="857250" indent="-857250">
              <a:lnSpc>
                <a:spcPct val="150000"/>
              </a:lnSpc>
              <a:buFont typeface="Arial" panose="020B0604020202020204" pitchFamily="34" charset="0"/>
              <a:buChar char="•"/>
            </a:pPr>
            <a:endParaRPr lang="en-US" sz="4400" dirty="0"/>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4111284"/>
            <a:ext cx="14732668" cy="19154275"/>
          </a:xfrm>
          <a:prstGeom prst="rect">
            <a:avLst/>
          </a:prstGeom>
          <a:solidFill>
            <a:schemeClr val="bg1"/>
          </a:solidFill>
          <a:ln>
            <a:noFill/>
          </a:ln>
          <a:effectLst>
            <a:softEdge rad="63500"/>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3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300" dirty="0"/>
              <a:t>Dissolved organic matter (DOM) was characterized using via fluorescence excitation-emission matrix spectroscopy.</a:t>
            </a:r>
          </a:p>
          <a:p>
            <a:pPr marL="857250" indent="-857250">
              <a:lnSpc>
                <a:spcPct val="150000"/>
              </a:lnSpc>
              <a:buFont typeface="Arial" panose="020B0604020202020204" pitchFamily="34" charset="0"/>
              <a:buChar char="•"/>
            </a:pPr>
            <a:r>
              <a:rPr lang="en-US" sz="4300" dirty="0"/>
              <a:t>Raw water samples were used to measure DOC, inorganic nitrogen, and phosphorus concentrations.</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34" y="31759860"/>
            <a:ext cx="13752283" cy="9725025"/>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852863" y="41741195"/>
            <a:ext cx="12512842" cy="1307794"/>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grpSp>
        <p:nvGrpSpPr>
          <p:cNvPr id="5" name="Group 4">
            <a:extLst>
              <a:ext uri="{FF2B5EF4-FFF2-40B4-BE49-F238E27FC236}">
                <a16:creationId xmlns:a16="http://schemas.microsoft.com/office/drawing/2014/main" id="{7FAF2161-D1FB-CD24-0D5B-BC9114B43CEB}"/>
              </a:ext>
            </a:extLst>
          </p:cNvPr>
          <p:cNvGrpSpPr/>
          <p:nvPr/>
        </p:nvGrpSpPr>
        <p:grpSpPr>
          <a:xfrm>
            <a:off x="15802802" y="30536785"/>
            <a:ext cx="15014603" cy="12728773"/>
            <a:chOff x="15929812" y="6208294"/>
            <a:chExt cx="14999367" cy="12127832"/>
          </a:xfrm>
        </p:grpSpPr>
        <p:sp>
          <p:nvSpPr>
            <p:cNvPr id="22" name="TextBox 21">
              <a:extLst>
                <a:ext uri="{FF2B5EF4-FFF2-40B4-BE49-F238E27FC236}">
                  <a16:creationId xmlns:a16="http://schemas.microsoft.com/office/drawing/2014/main" id="{C2105687-C5B0-89D9-C6D2-6FD847F66447}"/>
                </a:ext>
              </a:extLst>
            </p:cNvPr>
            <p:cNvSpPr txBox="1"/>
            <p:nvPr/>
          </p:nvSpPr>
          <p:spPr>
            <a:xfrm>
              <a:off x="15929812" y="6208294"/>
              <a:ext cx="14999367" cy="12127832"/>
            </a:xfrm>
            <a:prstGeom prst="rect">
              <a:avLst/>
            </a:prstGeom>
            <a:solidFill>
              <a:schemeClr val="bg1"/>
            </a:solidFill>
            <a:ln>
              <a:noFill/>
            </a:ln>
            <a:effectLst>
              <a:softEdge rad="63500"/>
            </a:effectLst>
          </p:spPr>
          <p:txBody>
            <a:bodyPr wrap="square" rtlCol="0">
              <a:noAutofit/>
            </a:bodyPr>
            <a:lstStyle/>
            <a:p>
              <a:pPr algn="ctr"/>
              <a:r>
                <a:rPr lang="en-US" sz="6000"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17150649" y="15830459"/>
              <a:ext cx="12512842" cy="2106542"/>
            </a:xfrm>
            <a:prstGeom prst="rect">
              <a:avLst/>
            </a:prstGeom>
            <a:noFill/>
          </p:spPr>
          <p:txBody>
            <a:bodyPr wrap="square" rtlCol="0">
              <a:noAutofit/>
            </a:bodyPr>
            <a:lstStyle/>
            <a:p>
              <a:r>
                <a:rPr lang="en-US" sz="2800" dirty="0"/>
                <a:t>Figure 4. A series of scatter plots showing the relationship between leucine and thymidine uptake for each lake. Season and year are denoted by shape and color, respectively. A larger uptake of leucine relative to thymidine suggests bacterial maintenance over bacterial growth The dotted grey line shows a 1:1 relationship.</a:t>
              </a:r>
            </a:p>
          </p:txBody>
        </p:sp>
      </p:grpSp>
      <p:sp>
        <p:nvSpPr>
          <p:cNvPr id="26" name="TextBox 25">
            <a:extLst>
              <a:ext uri="{FF2B5EF4-FFF2-40B4-BE49-F238E27FC236}">
                <a16:creationId xmlns:a16="http://schemas.microsoft.com/office/drawing/2014/main" id="{12D1A0B1-C3B6-56E6-BFC1-004E223D9B70}"/>
              </a:ext>
            </a:extLst>
          </p:cNvPr>
          <p:cNvSpPr txBox="1"/>
          <p:nvPr/>
        </p:nvSpPr>
        <p:spPr>
          <a:xfrm>
            <a:off x="15818034" y="5678904"/>
            <a:ext cx="14999367" cy="12893756"/>
          </a:xfrm>
          <a:prstGeom prst="rect">
            <a:avLst/>
          </a:prstGeom>
          <a:solidFill>
            <a:schemeClr val="bg1"/>
          </a:solidFill>
          <a:ln>
            <a:noFill/>
          </a:ln>
          <a:effectLst>
            <a:softEdge rad="63500"/>
          </a:effectLst>
        </p:spPr>
        <p:txBody>
          <a:bodyPr wrap="square" rtlCol="0">
            <a:noAutofit/>
          </a:bodyPr>
          <a:lstStyle/>
          <a:p>
            <a:pPr algn="ctr"/>
            <a:r>
              <a:rPr lang="en-US" sz="6000" b="1" dirty="0"/>
              <a:t>   DOM Quality in Laurentian Great Lakes</a:t>
            </a:r>
          </a:p>
        </p:txBody>
      </p:sp>
      <p:sp>
        <p:nvSpPr>
          <p:cNvPr id="28" name="TextBox 27">
            <a:extLst>
              <a:ext uri="{FF2B5EF4-FFF2-40B4-BE49-F238E27FC236}">
                <a16:creationId xmlns:a16="http://schemas.microsoft.com/office/drawing/2014/main" id="{3761291F-ACA8-DB04-5371-BDB9B9A829ED}"/>
              </a:ext>
            </a:extLst>
          </p:cNvPr>
          <p:cNvSpPr txBox="1"/>
          <p:nvPr/>
        </p:nvSpPr>
        <p:spPr>
          <a:xfrm>
            <a:off x="15818034" y="18865515"/>
            <a:ext cx="15014603" cy="11378415"/>
          </a:xfrm>
          <a:prstGeom prst="rect">
            <a:avLst/>
          </a:prstGeom>
          <a:solidFill>
            <a:schemeClr val="bg1"/>
          </a:solidFill>
          <a:ln>
            <a:noFill/>
          </a:ln>
          <a:effectLst>
            <a:softEdge rad="63500"/>
          </a:effectLst>
        </p:spPr>
        <p:txBody>
          <a:bodyPr wrap="square" rtlCol="0">
            <a:noAutofit/>
          </a:bodyPr>
          <a:lstStyle/>
          <a:p>
            <a:pPr algn="ctr"/>
            <a:r>
              <a:rPr lang="en-US" sz="6000" b="1" dirty="0"/>
              <a:t>Dissolved Organic Carbon Concentration </a:t>
            </a:r>
          </a:p>
        </p:txBody>
      </p:sp>
      <p:sp>
        <p:nvSpPr>
          <p:cNvPr id="30" name="TextBox 29">
            <a:extLst>
              <a:ext uri="{FF2B5EF4-FFF2-40B4-BE49-F238E27FC236}">
                <a16:creationId xmlns:a16="http://schemas.microsoft.com/office/drawing/2014/main" id="{5C4E07FA-2D4A-1A14-6257-2D0C309E8C3D}"/>
              </a:ext>
            </a:extLst>
          </p:cNvPr>
          <p:cNvSpPr txBox="1"/>
          <p:nvPr/>
        </p:nvSpPr>
        <p:spPr>
          <a:xfrm>
            <a:off x="31307599" y="5678905"/>
            <a:ext cx="12191714" cy="12456523"/>
          </a:xfrm>
          <a:prstGeom prst="rect">
            <a:avLst/>
          </a:prstGeom>
          <a:solidFill>
            <a:schemeClr val="bg1"/>
          </a:solidFill>
          <a:ln>
            <a:noFill/>
          </a:ln>
          <a:effectLst>
            <a:softEdge rad="63500"/>
          </a:effectLst>
        </p:spPr>
        <p:txBody>
          <a:bodyPr wrap="square" rtlCol="0">
            <a:noAutofit/>
          </a:bodyPr>
          <a:lstStyle/>
          <a:p>
            <a:pPr algn="ctr"/>
            <a:r>
              <a:rPr lang="en-US" sz="6600" b="1" dirty="0"/>
              <a:t>Relationships Between </a:t>
            </a:r>
            <a:r>
              <a:rPr lang="en-US" sz="6600" b="1" dirty="0" err="1"/>
              <a:t>Leu:TdR</a:t>
            </a:r>
            <a:r>
              <a:rPr lang="en-US" sz="6600" b="1" dirty="0"/>
              <a:t>, Nutrients, and DOC</a:t>
            </a:r>
          </a:p>
        </p:txBody>
      </p:sp>
      <p:sp>
        <p:nvSpPr>
          <p:cNvPr id="31" name="TextBox 30">
            <a:extLst>
              <a:ext uri="{FF2B5EF4-FFF2-40B4-BE49-F238E27FC236}">
                <a16:creationId xmlns:a16="http://schemas.microsoft.com/office/drawing/2014/main" id="{C56DFED3-AC33-4787-6E68-6E01B4DBF64B}"/>
              </a:ext>
            </a:extLst>
          </p:cNvPr>
          <p:cNvSpPr txBox="1"/>
          <p:nvPr/>
        </p:nvSpPr>
        <p:spPr>
          <a:xfrm>
            <a:off x="31819082" y="8212222"/>
            <a:ext cx="11168744" cy="3145588"/>
          </a:xfrm>
          <a:prstGeom prst="rect">
            <a:avLst/>
          </a:prstGeom>
          <a:noFill/>
        </p:spPr>
        <p:txBody>
          <a:bodyPr wrap="square" rtlCol="0">
            <a:noAutofit/>
          </a:bodyPr>
          <a:lstStyle/>
          <a:p>
            <a:r>
              <a:rPr lang="en-US" sz="2800" dirty="0"/>
              <a:t>Table 1. A data table showing the results of a standardized major axis type II linear regression, with each variable log transformed. Each variable was modeled with </a:t>
            </a:r>
            <a:r>
              <a:rPr lang="en-US" sz="2800" dirty="0" err="1"/>
              <a:t>Leu:TdR</a:t>
            </a:r>
            <a:r>
              <a:rPr lang="en-US" sz="2800" dirty="0"/>
              <a:t> (A larger </a:t>
            </a:r>
            <a:r>
              <a:rPr lang="en-US" sz="2800" dirty="0" err="1"/>
              <a:t>Leu:TdR</a:t>
            </a:r>
            <a:r>
              <a:rPr lang="en-US" sz="2800" dirty="0"/>
              <a:t> value indicates bacterial maintenance prevails over bacterial growth). The sample size, Pearson coefficient, slope, and 95% confidence interval are provided. Nutrient data for both winters (2024 and 2025) were not available and therefore only summer and spring data was used.</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572660"/>
            <a:ext cx="12191714" cy="14900194"/>
          </a:xfrm>
          <a:prstGeom prst="rect">
            <a:avLst/>
          </a:prstGeom>
          <a:solidFill>
            <a:schemeClr val="bg1"/>
          </a:solidFill>
          <a:ln>
            <a:noFill/>
          </a:ln>
          <a:effectLst>
            <a:softEdge rad="63500"/>
          </a:effectLst>
        </p:spPr>
        <p:txBody>
          <a:bodyPr wrap="square" rtlCol="0">
            <a:noAutofit/>
          </a:bodyPr>
          <a:lstStyle/>
          <a:p>
            <a:pPr algn="ctr"/>
            <a:r>
              <a:rPr lang="en-US" sz="6600" b="1" dirty="0"/>
              <a:t>Conclusions</a:t>
            </a:r>
          </a:p>
          <a:p>
            <a:pPr marL="571500" indent="-571500">
              <a:lnSpc>
                <a:spcPct val="150000"/>
              </a:lnSpc>
              <a:buFont typeface="Arial" panose="020B0604020202020204" pitchFamily="34" charset="0"/>
              <a:buChar char="•"/>
            </a:pPr>
            <a:r>
              <a:rPr lang="en-US" sz="3600" dirty="0"/>
              <a:t>HIX remained relatively stable year-round, with each lake displaying unique shifts in HIX, and summer often having the lowest values (Figure 2).</a:t>
            </a:r>
          </a:p>
          <a:p>
            <a:pPr marL="571500" indent="-571500">
              <a:lnSpc>
                <a:spcPct val="150000"/>
              </a:lnSpc>
              <a:buFont typeface="Arial" panose="020B0604020202020204" pitchFamily="34" charset="0"/>
              <a:buChar char="•"/>
            </a:pPr>
            <a:r>
              <a:rPr lang="en-US" sz="3600" dirty="0"/>
              <a:t>BIX values were more variable between lakes and seasons, indicating differences in autotrophic productivity linked to season and lake (Figure 2).</a:t>
            </a:r>
          </a:p>
          <a:p>
            <a:pPr marL="571500" indent="-571500">
              <a:lnSpc>
                <a:spcPct val="150000"/>
              </a:lnSpc>
              <a:buFont typeface="Arial" panose="020B0604020202020204" pitchFamily="34" charset="0"/>
              <a:buChar char="•"/>
            </a:pPr>
            <a:r>
              <a:rPr lang="en-US" sz="3600" dirty="0"/>
              <a:t>Lake Huron DOC concentrations were unusually high in winter, however the sample size is small. Summer DOC was consistently the highest across lakes (Figure 3).</a:t>
            </a:r>
          </a:p>
          <a:p>
            <a:pPr marL="571500" indent="-571500">
              <a:lnSpc>
                <a:spcPct val="150000"/>
              </a:lnSpc>
              <a:buFont typeface="Arial" panose="020B0604020202020204" pitchFamily="34" charset="0"/>
              <a:buChar char="•"/>
            </a:pPr>
            <a:r>
              <a:rPr lang="en-US" sz="3600" dirty="0"/>
              <a:t>Winter 2025 bacterial production was lowest across lakes. Summer and spring bacterial production were the highest, with a distinct shift to bacterial growth (Figure 4).</a:t>
            </a:r>
          </a:p>
          <a:p>
            <a:pPr marL="571500" indent="-571500">
              <a:lnSpc>
                <a:spcPct val="150000"/>
              </a:lnSpc>
              <a:buFont typeface="Arial" panose="020B0604020202020204" pitchFamily="34" charset="0"/>
              <a:buChar char="•"/>
            </a:pPr>
            <a:r>
              <a:rPr lang="en-US" sz="3600" dirty="0"/>
              <a:t>DOC, NH</a:t>
            </a:r>
            <a:r>
              <a:rPr lang="en-US" sz="3600" baseline="-25000" dirty="0"/>
              <a:t>4</a:t>
            </a:r>
            <a:r>
              <a:rPr lang="en-US" sz="3600" dirty="0"/>
              <a:t>, and </a:t>
            </a:r>
            <a:r>
              <a:rPr lang="en-US" sz="3600" baseline="-25000" dirty="0"/>
              <a:t> </a:t>
            </a:r>
            <a:r>
              <a:rPr lang="en-US" sz="3600" dirty="0"/>
              <a:t>P showed weak negative correlations with </a:t>
            </a:r>
            <a:r>
              <a:rPr lang="en-US" sz="3600" dirty="0" err="1"/>
              <a:t>Leu:TdR</a:t>
            </a:r>
            <a:r>
              <a:rPr lang="en-US" sz="3600" dirty="0"/>
              <a:t> (Table 1). The relationships are very weak and require additional parameters to generate a more robust model.</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3910086"/>
            <a:ext cx="12191714" cy="4302210"/>
          </a:xfrm>
          <a:prstGeom prst="rect">
            <a:avLst/>
          </a:prstGeom>
          <a:solidFill>
            <a:schemeClr val="bg1"/>
          </a:solidFill>
          <a:ln>
            <a:noFill/>
          </a:ln>
          <a:effectLst>
            <a:softEdge rad="63500"/>
          </a:effectLst>
        </p:spPr>
        <p:txBody>
          <a:bodyPr wrap="square" rtlCol="0">
            <a:noAutofit/>
          </a:bodyPr>
          <a:lstStyle/>
          <a:p>
            <a:pPr algn="ctr"/>
            <a:r>
              <a:rPr lang="en-US" sz="6600" b="1" dirty="0"/>
              <a:t>Future Directions</a:t>
            </a:r>
          </a:p>
          <a:p>
            <a:pPr marL="571500" indent="-571500">
              <a:lnSpc>
                <a:spcPct val="150000"/>
              </a:lnSpc>
              <a:buFont typeface="Arial" panose="020B0604020202020204" pitchFamily="34" charset="0"/>
              <a:buChar char="•"/>
            </a:pPr>
            <a:r>
              <a:rPr lang="en-US" sz="4000" dirty="0"/>
              <a:t>Make a mixed effect linear model that includes biological, chemical, and physical parameters.</a:t>
            </a:r>
          </a:p>
          <a:p>
            <a:pPr marL="571500" indent="-571500">
              <a:lnSpc>
                <a:spcPct val="150000"/>
              </a:lnSpc>
              <a:buFont typeface="Arial" panose="020B0604020202020204" pitchFamily="34" charset="0"/>
              <a:buChar char="•"/>
            </a:pPr>
            <a:r>
              <a:rPr lang="en-US" sz="4000" dirty="0"/>
              <a:t>Incorporate winter 2025 analyses into analyses.</a:t>
            </a:r>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6" y="38649529"/>
            <a:ext cx="12191717" cy="4616029"/>
          </a:xfrm>
          <a:prstGeom prst="rect">
            <a:avLst/>
          </a:prstGeom>
          <a:solidFill>
            <a:schemeClr val="bg1"/>
          </a:solidFill>
          <a:ln>
            <a:noFill/>
          </a:ln>
          <a:effectLst>
            <a:softEdge rad="63500"/>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3200" dirty="0"/>
          </a:p>
          <a:p>
            <a:pPr algn="ctr"/>
            <a:r>
              <a:rPr lang="en-US" sz="4000" b="1" dirty="0"/>
              <a:t>Literature Cited</a:t>
            </a:r>
          </a:p>
          <a:p>
            <a:r>
              <a:rPr lang="en-US" sz="1400" dirty="0">
                <a:effectLst/>
              </a:rPr>
              <a:t>1. </a:t>
            </a:r>
            <a:r>
              <a:rPr lang="en-US" sz="1400" dirty="0" err="1">
                <a:effectLst/>
              </a:rPr>
              <a:t>Ozersky</a:t>
            </a:r>
            <a:r>
              <a:rPr lang="en-US" sz="1400" dirty="0">
                <a:effectLst/>
              </a:rPr>
              <a:t>, T., </a:t>
            </a:r>
            <a:r>
              <a:rPr lang="en-US" sz="1400" dirty="0" err="1">
                <a:effectLst/>
              </a:rPr>
              <a:t>Bramburger</a:t>
            </a:r>
            <a:r>
              <a:rPr lang="en-US" sz="1400" dirty="0">
                <a:effectLst/>
              </a:rPr>
              <a:t>, A. J., Elgin, A. K., Vanderploeg, H. A., Wang, J., Austin, J. A., Carrick, H. J., </a:t>
            </a:r>
            <a:r>
              <a:rPr lang="en-US" sz="1400" dirty="0" err="1">
                <a:effectLst/>
              </a:rPr>
              <a:t>Chavarie</a:t>
            </a:r>
            <a:r>
              <a:rPr lang="en-US" sz="1400" dirty="0">
                <a:effectLst/>
              </a:rPr>
              <a:t>, L., Depew, D. C., Fisk, A. T., Hampton, S. E., Hinchey, E. K., North, R. L., Wells, M. G., </a:t>
            </a:r>
            <a:r>
              <a:rPr lang="en-US" sz="1400" dirty="0" err="1">
                <a:effectLst/>
              </a:rPr>
              <a:t>Xenopoulos</a:t>
            </a:r>
            <a:r>
              <a:rPr lang="en-US" sz="1400" dirty="0">
                <a:effectLst/>
              </a:rPr>
              <a:t>, M. A., Coleman, M. L., Duhaime, M. B., Fujisaki-</a:t>
            </a:r>
            <a:r>
              <a:rPr lang="en-US" sz="1400" dirty="0" err="1">
                <a:effectLst/>
              </a:rPr>
              <a:t>Manome</a:t>
            </a:r>
            <a:r>
              <a:rPr lang="en-US" sz="1400" dirty="0">
                <a:effectLst/>
              </a:rPr>
              <a:t>, A., McKay, R. M., … </a:t>
            </a:r>
            <a:r>
              <a:rPr lang="en-US" sz="1400" dirty="0" err="1">
                <a:effectLst/>
              </a:rPr>
              <a:t>Zastepa</a:t>
            </a:r>
            <a:r>
              <a:rPr lang="en-US" sz="1400" dirty="0">
                <a:effectLst/>
              </a:rPr>
              <a:t>, A. (2021). The Changing Face of Winter: Lessons and Questions From the Laurentian Great Lakes. </a:t>
            </a:r>
            <a:r>
              <a:rPr lang="en-US" sz="1400" i="1" dirty="0">
                <a:effectLst/>
              </a:rPr>
              <a:t>Journal of Geophysical Research: </a:t>
            </a:r>
            <a:r>
              <a:rPr lang="en-US" sz="1400" i="1" dirty="0" err="1">
                <a:effectLst/>
              </a:rPr>
              <a:t>Biogeosciences</a:t>
            </a:r>
            <a:r>
              <a:rPr lang="en-US" sz="1400" dirty="0">
                <a:effectLst/>
              </a:rPr>
              <a:t>, </a:t>
            </a:r>
            <a:r>
              <a:rPr lang="en-US" sz="1400" i="1" dirty="0">
                <a:effectLst/>
              </a:rPr>
              <a:t>126</a:t>
            </a:r>
            <a:r>
              <a:rPr lang="en-US" sz="1400" dirty="0">
                <a:effectLst/>
              </a:rPr>
              <a:t>(6), e2021JG006247. </a:t>
            </a:r>
            <a:r>
              <a:rPr lang="en-US" sz="1400" dirty="0">
                <a:effectLst/>
                <a:hlinkClick r:id="rId7"/>
              </a:rPr>
              <a:t>https://doi.org/10.1029/2021JG006247</a:t>
            </a:r>
            <a:endParaRPr lang="en-US" sz="1400" dirty="0">
              <a:effectLst/>
            </a:endParaRPr>
          </a:p>
          <a:p>
            <a:r>
              <a:rPr lang="en-US" sz="1400" dirty="0"/>
              <a:t>2. Hébert, M.-P., Beisner, B. E., Rautio, M., &amp; </a:t>
            </a:r>
            <a:r>
              <a:rPr lang="en-US" sz="1400" dirty="0" err="1"/>
              <a:t>Fussmann</a:t>
            </a:r>
            <a:r>
              <a:rPr lang="en-US" sz="1400" dirty="0"/>
              <a:t>, G. F. (2021). Warming winters in lakes: Later ice onset promotes consumer overwintering and shapes springtime planktonic food webs. </a:t>
            </a:r>
            <a:r>
              <a:rPr lang="en-US" sz="1400" i="1" dirty="0"/>
              <a:t>Proceedings of the National Academy of Sciences</a:t>
            </a:r>
            <a:r>
              <a:rPr lang="en-US" sz="1400" dirty="0"/>
              <a:t>, </a:t>
            </a:r>
            <a:r>
              <a:rPr lang="en-US" sz="1400" i="1" dirty="0"/>
              <a:t>118</a:t>
            </a:r>
            <a:r>
              <a:rPr lang="en-US" sz="1400" dirty="0"/>
              <a:t>(48), e2114840118. </a:t>
            </a:r>
            <a:r>
              <a:rPr lang="en-US" sz="1400" dirty="0">
                <a:hlinkClick r:id="rId8"/>
              </a:rPr>
              <a:t>https://doi.org/10.1073/pnas.2114840118</a:t>
            </a:r>
            <a:endParaRPr lang="en-US" sz="1400" dirty="0"/>
          </a:p>
          <a:p>
            <a:r>
              <a:rPr lang="en-US" sz="1400" dirty="0"/>
              <a:t>3. Hansen, A., Fleck, J., Kraus, T., Downing, B., </a:t>
            </a:r>
            <a:r>
              <a:rPr lang="en-US" sz="1400" dirty="0" err="1"/>
              <a:t>Dessonneck</a:t>
            </a:r>
            <a:r>
              <a:rPr lang="en-US" sz="1400" dirty="0"/>
              <a:t>, T., &amp; Bergamaschi, B. (2018). </a:t>
            </a:r>
            <a:r>
              <a:rPr lang="en-US" sz="1400" i="1" dirty="0"/>
              <a:t>Procedures for Using the Horiba Scientific </a:t>
            </a:r>
            <a:r>
              <a:rPr lang="en-US" sz="1400" i="1" dirty="0" err="1"/>
              <a:t>Aqualog</a:t>
            </a:r>
            <a:r>
              <a:rPr lang="en-US" sz="1400" i="1" dirty="0"/>
              <a:t> </a:t>
            </a:r>
            <a:r>
              <a:rPr lang="en-US" sz="1400" i="1" dirty="0" err="1"/>
              <a:t>Flourometer</a:t>
            </a:r>
            <a:r>
              <a:rPr lang="en-US" sz="1400" i="1" dirty="0"/>
              <a:t> to Measure Absorbance and </a:t>
            </a:r>
            <a:r>
              <a:rPr lang="en-US" sz="1400" i="1" dirty="0" err="1"/>
              <a:t>Flourescence</a:t>
            </a:r>
            <a:r>
              <a:rPr lang="en-US" sz="1400" i="1" dirty="0"/>
              <a:t> from Dissolved Organic Matter</a:t>
            </a:r>
            <a:r>
              <a:rPr lang="en-US" sz="1400" dirty="0"/>
              <a:t> (Open-File Report 1096; Open-File Report, Issue 1096, p. 42). USGS.</a:t>
            </a:r>
          </a:p>
          <a:p>
            <a:endParaRPr lang="en-US" sz="1600" dirty="0"/>
          </a:p>
          <a:p>
            <a:endParaRPr lang="en-US" sz="2800" dirty="0"/>
          </a:p>
          <a:p>
            <a:pPr algn="ctr"/>
            <a:endParaRPr lang="en-US" sz="3600" dirty="0"/>
          </a:p>
        </p:txBody>
      </p:sp>
      <p:sp>
        <p:nvSpPr>
          <p:cNvPr id="27" name="TextBox 26">
            <a:extLst>
              <a:ext uri="{FF2B5EF4-FFF2-40B4-BE49-F238E27FC236}">
                <a16:creationId xmlns:a16="http://schemas.microsoft.com/office/drawing/2014/main" id="{7B56C86F-A9F0-B794-1A6A-CA082BEAE661}"/>
              </a:ext>
            </a:extLst>
          </p:cNvPr>
          <p:cNvSpPr txBox="1"/>
          <p:nvPr/>
        </p:nvSpPr>
        <p:spPr>
          <a:xfrm>
            <a:off x="17299691" y="15967701"/>
            <a:ext cx="12512842" cy="1834258"/>
          </a:xfrm>
          <a:prstGeom prst="rect">
            <a:avLst/>
          </a:prstGeom>
          <a:noFill/>
        </p:spPr>
        <p:txBody>
          <a:bodyPr wrap="square" rtlCol="0">
            <a:noAutofit/>
          </a:bodyPr>
          <a:lstStyle/>
          <a:p>
            <a:r>
              <a:rPr lang="en-US" sz="2800" dirty="0"/>
              <a:t>Figure 2. Bar charts showing average Humification index (HIX; A) and Biological index (BIX; B) values  by year and season for each lake. The error bars represent the standard error of the </a:t>
            </a:r>
            <a:r>
              <a:rPr lang="en-US" sz="2600" dirty="0"/>
              <a:t>mean</a:t>
            </a:r>
            <a:r>
              <a:rPr lang="en-US" sz="2800" dirty="0"/>
              <a:t> with sample size shown above each bar. Higher HIX values indicate extent of humification, and higher BIX values indicate autotrophic productivity</a:t>
            </a:r>
            <a:r>
              <a:rPr lang="en-US" sz="2800" baseline="30000" dirty="0"/>
              <a:t>3</a:t>
            </a:r>
            <a:r>
              <a:rPr lang="en-US" sz="2800" dirty="0"/>
              <a:t>. </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29250" y="32151021"/>
            <a:ext cx="14607404" cy="8131455"/>
          </a:xfrm>
          <a:prstGeom prst="rect">
            <a:avLst/>
          </a:prstGeom>
        </p:spPr>
      </p:pic>
      <p:pic>
        <p:nvPicPr>
          <p:cNvPr id="51" name="Picture 50" descr="A graph of different colored bars&#10;&#10;AI-generated content may be incorrect.">
            <a:extLst>
              <a:ext uri="{FF2B5EF4-FFF2-40B4-BE49-F238E27FC236}">
                <a16:creationId xmlns:a16="http://schemas.microsoft.com/office/drawing/2014/main" id="{CAA5CEA9-B1BF-E28D-5B8E-FB6A279494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83953" y="7352108"/>
            <a:ext cx="14607404" cy="8139164"/>
          </a:xfrm>
          <a:prstGeom prst="rect">
            <a:avLst/>
          </a:prstGeom>
        </p:spPr>
      </p:pic>
      <p:pic>
        <p:nvPicPr>
          <p:cNvPr id="53" name="Picture 52" descr="A graph of different colored bars&#10;&#10;AI-generated content may be incorrect.">
            <a:extLst>
              <a:ext uri="{FF2B5EF4-FFF2-40B4-BE49-F238E27FC236}">
                <a16:creationId xmlns:a16="http://schemas.microsoft.com/office/drawing/2014/main" id="{4DA5BFA5-7CCA-1403-4987-D458269EBE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76300" y="20360966"/>
            <a:ext cx="14359623" cy="7848022"/>
          </a:xfrm>
          <a:prstGeom prst="rect">
            <a:avLst/>
          </a:prstGeom>
        </p:spPr>
      </p:pic>
      <p:sp>
        <p:nvSpPr>
          <p:cNvPr id="54" name="TextBox 53">
            <a:extLst>
              <a:ext uri="{FF2B5EF4-FFF2-40B4-BE49-F238E27FC236}">
                <a16:creationId xmlns:a16="http://schemas.microsoft.com/office/drawing/2014/main" id="{660E6533-0E8A-20F1-7E53-2B13BBEB2695}"/>
              </a:ext>
            </a:extLst>
          </p:cNvPr>
          <p:cNvSpPr txBox="1"/>
          <p:nvPr/>
        </p:nvSpPr>
        <p:spPr>
          <a:xfrm>
            <a:off x="17043941" y="28385617"/>
            <a:ext cx="12487428" cy="1797910"/>
          </a:xfrm>
          <a:prstGeom prst="rect">
            <a:avLst/>
          </a:prstGeom>
          <a:noFill/>
        </p:spPr>
        <p:txBody>
          <a:bodyPr wrap="square" rtlCol="0">
            <a:noAutofit/>
          </a:bodyPr>
          <a:lstStyle/>
          <a:p>
            <a:r>
              <a:rPr lang="en-US" sz="2800" dirty="0"/>
              <a:t>Figure 3. A bar chart showing mean DOC concentration by year and season for each lake. The error bars represent the standard error with the sample size shown above. Data for winter 2025 has not be  analyzed yet and therefore not shown.</a:t>
            </a:r>
          </a:p>
        </p:txBody>
      </p:sp>
      <p:graphicFrame>
        <p:nvGraphicFramePr>
          <p:cNvPr id="55" name="Table 54">
            <a:extLst>
              <a:ext uri="{FF2B5EF4-FFF2-40B4-BE49-F238E27FC236}">
                <a16:creationId xmlns:a16="http://schemas.microsoft.com/office/drawing/2014/main" id="{6505EE27-A85B-0344-30D1-99598CBA9218}"/>
              </a:ext>
            </a:extLst>
          </p:cNvPr>
          <p:cNvGraphicFramePr>
            <a:graphicFrameLocks noGrp="1"/>
          </p:cNvGraphicFramePr>
          <p:nvPr>
            <p:extLst>
              <p:ext uri="{D42A27DB-BD31-4B8C-83A1-F6EECF244321}">
                <p14:modId xmlns:p14="http://schemas.microsoft.com/office/powerpoint/2010/main" val="1124356257"/>
              </p:ext>
            </p:extLst>
          </p:nvPr>
        </p:nvGraphicFramePr>
        <p:xfrm>
          <a:off x="31586259" y="11421690"/>
          <a:ext cx="11634389" cy="6525362"/>
        </p:xfrm>
        <a:graphic>
          <a:graphicData uri="http://schemas.openxmlformats.org/drawingml/2006/table">
            <a:tbl>
              <a:tblPr firstRow="1" bandRow="1">
                <a:tableStyleId>{5C22544A-7EE6-4342-B048-85BDC9FD1C3A}</a:tableStyleId>
              </a:tblPr>
              <a:tblGrid>
                <a:gridCol w="2674276">
                  <a:extLst>
                    <a:ext uri="{9D8B030D-6E8A-4147-A177-3AD203B41FA5}">
                      <a16:colId xmlns:a16="http://schemas.microsoft.com/office/drawing/2014/main" val="1866925088"/>
                    </a:ext>
                  </a:extLst>
                </a:gridCol>
                <a:gridCol w="1838506">
                  <a:extLst>
                    <a:ext uri="{9D8B030D-6E8A-4147-A177-3AD203B41FA5}">
                      <a16:colId xmlns:a16="http://schemas.microsoft.com/office/drawing/2014/main" val="1306969344"/>
                    </a:ext>
                  </a:extLst>
                </a:gridCol>
                <a:gridCol w="2467851">
                  <a:extLst>
                    <a:ext uri="{9D8B030D-6E8A-4147-A177-3AD203B41FA5}">
                      <a16:colId xmlns:a16="http://schemas.microsoft.com/office/drawing/2014/main" val="11886543"/>
                    </a:ext>
                  </a:extLst>
                </a:gridCol>
                <a:gridCol w="2326878">
                  <a:extLst>
                    <a:ext uri="{9D8B030D-6E8A-4147-A177-3AD203B41FA5}">
                      <a16:colId xmlns:a16="http://schemas.microsoft.com/office/drawing/2014/main" val="1076206053"/>
                    </a:ext>
                  </a:extLst>
                </a:gridCol>
                <a:gridCol w="2326878">
                  <a:extLst>
                    <a:ext uri="{9D8B030D-6E8A-4147-A177-3AD203B41FA5}">
                      <a16:colId xmlns:a16="http://schemas.microsoft.com/office/drawing/2014/main" val="1586385364"/>
                    </a:ext>
                  </a:extLst>
                </a:gridCol>
              </a:tblGrid>
              <a:tr h="1557516">
                <a:tc>
                  <a:txBody>
                    <a:bodyPr/>
                    <a:lstStyle/>
                    <a:p>
                      <a:pPr algn="ctr"/>
                      <a:r>
                        <a:rPr lang="en-US" sz="2800" dirty="0"/>
                        <a:t>Variable</a:t>
                      </a:r>
                    </a:p>
                  </a:txBody>
                  <a:tcPr anchor="ctr"/>
                </a:tc>
                <a:tc>
                  <a:txBody>
                    <a:bodyPr/>
                    <a:lstStyle/>
                    <a:p>
                      <a:pPr algn="ctr"/>
                      <a:r>
                        <a:rPr lang="en-US" sz="2800" dirty="0"/>
                        <a:t>Sample Size</a:t>
                      </a:r>
                    </a:p>
                  </a:txBody>
                  <a:tcPr anchor="ctr"/>
                </a:tc>
                <a:tc>
                  <a:txBody>
                    <a:bodyPr/>
                    <a:lstStyle/>
                    <a:p>
                      <a:pPr algn="ctr"/>
                      <a:r>
                        <a:rPr lang="en-US" sz="2800" dirty="0"/>
                        <a:t>Pearson Coefficient</a:t>
                      </a:r>
                    </a:p>
                  </a:txBody>
                  <a:tcPr anchor="ctr"/>
                </a:tc>
                <a:tc>
                  <a:txBody>
                    <a:bodyPr/>
                    <a:lstStyle/>
                    <a:p>
                      <a:pPr algn="ctr"/>
                      <a:r>
                        <a:rPr lang="en-US" sz="2800" dirty="0"/>
                        <a:t>Slope</a:t>
                      </a:r>
                    </a:p>
                  </a:txBody>
                  <a:tcPr anchor="ctr"/>
                </a:tc>
                <a:tc>
                  <a:txBody>
                    <a:bodyPr/>
                    <a:lstStyle/>
                    <a:p>
                      <a:pPr algn="ctr"/>
                      <a:r>
                        <a:rPr lang="en-US" sz="2800" dirty="0"/>
                        <a:t>95% CI</a:t>
                      </a:r>
                    </a:p>
                  </a:txBody>
                  <a:tcPr anchor="ctr"/>
                </a:tc>
                <a:extLst>
                  <a:ext uri="{0D108BD9-81ED-4DB2-BD59-A6C34878D82A}">
                    <a16:rowId xmlns:a16="http://schemas.microsoft.com/office/drawing/2014/main" val="876201293"/>
                  </a:ext>
                </a:extLst>
              </a:tr>
              <a:tr h="1427501">
                <a:tc>
                  <a:txBody>
                    <a:bodyPr/>
                    <a:lstStyle/>
                    <a:p>
                      <a:pPr algn="ctr"/>
                      <a:r>
                        <a:rPr lang="en-US" sz="2800" b="1" dirty="0"/>
                        <a:t>DOC</a:t>
                      </a:r>
                    </a:p>
                  </a:txBody>
                  <a:tcPr anchor="ctr"/>
                </a:tc>
                <a:tc>
                  <a:txBody>
                    <a:bodyPr/>
                    <a:lstStyle/>
                    <a:p>
                      <a:pPr algn="ctr"/>
                      <a:r>
                        <a:rPr lang="en-US" sz="2800" dirty="0"/>
                        <a:t>33</a:t>
                      </a:r>
                    </a:p>
                  </a:txBody>
                  <a:tcPr anchor="ctr"/>
                </a:tc>
                <a:tc>
                  <a:txBody>
                    <a:bodyPr/>
                    <a:lstStyle/>
                    <a:p>
                      <a:pPr algn="ctr"/>
                      <a:r>
                        <a:rPr lang="en-US" sz="2800" dirty="0"/>
                        <a:t>-0.21</a:t>
                      </a:r>
                    </a:p>
                  </a:txBody>
                  <a:tcPr anchor="ctr"/>
                </a:tc>
                <a:tc>
                  <a:txBody>
                    <a:bodyPr/>
                    <a:lstStyle/>
                    <a:p>
                      <a:pPr algn="ctr"/>
                      <a:r>
                        <a:rPr lang="en-US" sz="2800" dirty="0"/>
                        <a:t>-2.15</a:t>
                      </a:r>
                    </a:p>
                  </a:txBody>
                  <a:tcPr anchor="ctr"/>
                </a:tc>
                <a:tc>
                  <a:txBody>
                    <a:bodyPr/>
                    <a:lstStyle/>
                    <a:p>
                      <a:pPr algn="ctr"/>
                      <a:r>
                        <a:rPr lang="en-US" sz="2800" dirty="0"/>
                        <a:t>-3.04,-1.52</a:t>
                      </a:r>
                    </a:p>
                  </a:txBody>
                  <a:tcPr anchor="ctr"/>
                </a:tc>
                <a:extLst>
                  <a:ext uri="{0D108BD9-81ED-4DB2-BD59-A6C34878D82A}">
                    <a16:rowId xmlns:a16="http://schemas.microsoft.com/office/drawing/2014/main" val="3101539311"/>
                  </a:ext>
                </a:extLst>
              </a:tr>
              <a:tr h="1740876">
                <a:tc>
                  <a:txBody>
                    <a:bodyPr/>
                    <a:lstStyle/>
                    <a:p>
                      <a:pPr algn="ctr"/>
                      <a:r>
                        <a:rPr lang="en-US" sz="2800" b="1" dirty="0"/>
                        <a:t>NH</a:t>
                      </a:r>
                      <a:r>
                        <a:rPr lang="en-US" sz="2800" b="1" baseline="-25000" dirty="0"/>
                        <a:t>4</a:t>
                      </a:r>
                      <a:r>
                        <a:rPr lang="en-US" sz="2800" b="1" baseline="0" dirty="0"/>
                        <a:t> </a:t>
                      </a:r>
                      <a:r>
                        <a:rPr lang="en-US" sz="2800" b="1" baseline="0" dirty="0">
                          <a:latin typeface="Symbol" panose="05050102010706020507" pitchFamily="18" charset="2"/>
                        </a:rPr>
                        <a:t>m</a:t>
                      </a:r>
                      <a:r>
                        <a:rPr lang="en-US" sz="2800" b="1" baseline="0" dirty="0">
                          <a:latin typeface="+mn-lt"/>
                        </a:rPr>
                        <a:t>g L</a:t>
                      </a:r>
                      <a:r>
                        <a:rPr lang="en-US" sz="2800" b="1" baseline="30000" dirty="0">
                          <a:latin typeface="+mn-lt"/>
                        </a:rPr>
                        <a:t>-1</a:t>
                      </a:r>
                      <a:endParaRPr lang="en-US" sz="2800" b="1" dirty="0"/>
                    </a:p>
                  </a:txBody>
                  <a:tcPr anchor="ctr"/>
                </a:tc>
                <a:tc>
                  <a:txBody>
                    <a:bodyPr/>
                    <a:lstStyle/>
                    <a:p>
                      <a:pPr algn="ctr"/>
                      <a:r>
                        <a:rPr lang="en-US" sz="2800" dirty="0"/>
                        <a:t>23</a:t>
                      </a:r>
                    </a:p>
                  </a:txBody>
                  <a:tcPr anchor="ctr"/>
                </a:tc>
                <a:tc>
                  <a:txBody>
                    <a:bodyPr/>
                    <a:lstStyle/>
                    <a:p>
                      <a:pPr algn="ctr"/>
                      <a:r>
                        <a:rPr lang="en-US" sz="2800" dirty="0"/>
                        <a:t>-0.079</a:t>
                      </a:r>
                    </a:p>
                  </a:txBody>
                  <a:tcPr anchor="ctr"/>
                </a:tc>
                <a:tc>
                  <a:txBody>
                    <a:bodyPr/>
                    <a:lstStyle/>
                    <a:p>
                      <a:pPr algn="ctr"/>
                      <a:r>
                        <a:rPr lang="en-US" sz="2800" dirty="0"/>
                        <a:t>-1.65</a:t>
                      </a:r>
                    </a:p>
                  </a:txBody>
                  <a:tcPr anchor="ctr"/>
                </a:tc>
                <a:tc>
                  <a:txBody>
                    <a:bodyPr/>
                    <a:lstStyle/>
                    <a:p>
                      <a:pPr algn="ctr"/>
                      <a:r>
                        <a:rPr lang="en-US" sz="2800" dirty="0"/>
                        <a:t>-2.59,-1.05</a:t>
                      </a:r>
                    </a:p>
                  </a:txBody>
                  <a:tcPr anchor="ctr"/>
                </a:tc>
                <a:extLst>
                  <a:ext uri="{0D108BD9-81ED-4DB2-BD59-A6C34878D82A}">
                    <a16:rowId xmlns:a16="http://schemas.microsoft.com/office/drawing/2014/main" val="2248996882"/>
                  </a:ext>
                </a:extLst>
              </a:tr>
              <a:tr h="1799469">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2800" b="1" baseline="0" dirty="0"/>
                        <a:t>P </a:t>
                      </a:r>
                      <a:r>
                        <a:rPr lang="en-US" sz="2800" b="1" baseline="0" dirty="0">
                          <a:latin typeface="Symbol" panose="05050102010706020507" pitchFamily="18" charset="2"/>
                        </a:rPr>
                        <a:t>m</a:t>
                      </a:r>
                      <a:r>
                        <a:rPr lang="en-US" sz="2800" b="1" baseline="0" dirty="0">
                          <a:latin typeface="+mn-lt"/>
                        </a:rPr>
                        <a:t>g L</a:t>
                      </a:r>
                      <a:r>
                        <a:rPr lang="en-US" sz="2800" b="1" baseline="30000" dirty="0">
                          <a:latin typeface="+mn-lt"/>
                        </a:rPr>
                        <a:t>-1</a:t>
                      </a:r>
                      <a:endParaRPr lang="en-US" sz="2800" b="1" dirty="0"/>
                    </a:p>
                    <a:p>
                      <a:endParaRPr lang="en-US" sz="2800" b="1" dirty="0"/>
                    </a:p>
                  </a:txBody>
                  <a:tcPr anchor="ctr"/>
                </a:tc>
                <a:tc>
                  <a:txBody>
                    <a:bodyPr/>
                    <a:lstStyle/>
                    <a:p>
                      <a:pPr algn="ctr"/>
                      <a:r>
                        <a:rPr lang="en-US" sz="2800" dirty="0"/>
                        <a:t>23</a:t>
                      </a:r>
                    </a:p>
                  </a:txBody>
                  <a:tcPr anchor="ctr"/>
                </a:tc>
                <a:tc>
                  <a:txBody>
                    <a:bodyPr/>
                    <a:lstStyle/>
                    <a:p>
                      <a:pPr algn="ctr"/>
                      <a:r>
                        <a:rPr lang="en-US" sz="2800" dirty="0"/>
                        <a:t>-0.12</a:t>
                      </a:r>
                    </a:p>
                  </a:txBody>
                  <a:tcPr anchor="ctr"/>
                </a:tc>
                <a:tc>
                  <a:txBody>
                    <a:bodyPr/>
                    <a:lstStyle/>
                    <a:p>
                      <a:pPr algn="ctr"/>
                      <a:r>
                        <a:rPr lang="en-US" sz="2800" dirty="0"/>
                        <a:t>-1.25</a:t>
                      </a:r>
                    </a:p>
                  </a:txBody>
                  <a:tcPr anchor="ctr"/>
                </a:tc>
                <a:tc>
                  <a:txBody>
                    <a:bodyPr/>
                    <a:lstStyle/>
                    <a:p>
                      <a:pPr algn="ctr"/>
                      <a:r>
                        <a:rPr lang="en-US" sz="2800" dirty="0"/>
                        <a:t>-1.96,-0.80</a:t>
                      </a:r>
                    </a:p>
                  </a:txBody>
                  <a:tcPr anchor="ctr"/>
                </a:tc>
                <a:extLst>
                  <a:ext uri="{0D108BD9-81ED-4DB2-BD59-A6C34878D82A}">
                    <a16:rowId xmlns:a16="http://schemas.microsoft.com/office/drawing/2014/main" val="2492663136"/>
                  </a:ext>
                </a:extLst>
              </a:tr>
            </a:tbl>
          </a:graphicData>
        </a:graphic>
      </p:graphicFrame>
    </p:spTree>
    <p:extLst>
      <p:ext uri="{BB962C8B-B14F-4D97-AF65-F5344CB8AC3E}">
        <p14:creationId xmlns:p14="http://schemas.microsoft.com/office/powerpoint/2010/main" val="200261337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2441</TotalTime>
  <Words>1124</Words>
  <Application>Microsoft Office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4</cp:revision>
  <dcterms:created xsi:type="dcterms:W3CDTF">2025-05-19T00:14:23Z</dcterms:created>
  <dcterms:modified xsi:type="dcterms:W3CDTF">2025-05-27T12:48:58Z</dcterms:modified>
</cp:coreProperties>
</file>